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3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58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 hello. I'm a research scientist who loves systems — 8+ years across national labs and academia. This deck is my record, earned through work ethic.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build: self-supervised representation learning, shipped engineering tools, and the systems work underneath — profiling the kernels that train models, mixed precision from FP64 to BF16.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Leadership: 9 peer-reviewed publications and 61 citations on Google Scholar, and building &amp; scaling a geo-learning community from 40 to 400+ university chapters across 80+ countries — 26M+ OpenStreetMap edits.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what you see? Let's connect — I'm open to research science and AI engineering roles.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4F0B290-582F-89AF-B1CF-42378E5C4D32}"/>
              </a:ext>
            </a:extLst>
          </p:cNvPr>
          <p:cNvGrpSpPr/>
          <p:nvPr/>
        </p:nvGrpSpPr>
        <p:grpSpPr>
          <a:xfrm>
            <a:off x="457200" y="-1143000"/>
            <a:ext cx="18973800" cy="10587135"/>
            <a:chOff x="457200" y="-1143000"/>
            <a:chExt cx="18973800" cy="10587135"/>
          </a:xfrm>
        </p:grpSpPr>
        <p:sp>
          <p:nvSpPr>
            <p:cNvPr id="2" name="Shape 0"/>
            <p:cNvSpPr/>
            <p:nvPr/>
          </p:nvSpPr>
          <p:spPr>
            <a:xfrm>
              <a:off x="15430500" y="-1143000"/>
              <a:ext cx="4000500" cy="4000500"/>
            </a:xfrm>
            <a:prstGeom prst="ellipse">
              <a:avLst/>
            </a:prstGeom>
            <a:solidFill>
              <a:srgbClr val="F3E3CB"/>
            </a:solidFill>
            <a:ln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7B75FD1-3470-4D20-F06E-449E3B4E383A}"/>
                </a:ext>
              </a:extLst>
            </p:cNvPr>
            <p:cNvGrpSpPr/>
            <p:nvPr/>
          </p:nvGrpSpPr>
          <p:grpSpPr>
            <a:xfrm>
              <a:off x="457200" y="1318817"/>
              <a:ext cx="16306800" cy="8125318"/>
              <a:chOff x="457200" y="1318817"/>
              <a:chExt cx="16306800" cy="8125318"/>
            </a:xfrm>
          </p:grpSpPr>
          <p:sp>
            <p:nvSpPr>
              <p:cNvPr id="3" name="Shape 1"/>
              <p:cNvSpPr/>
              <p:nvPr/>
            </p:nvSpPr>
            <p:spPr>
              <a:xfrm>
                <a:off x="16592550" y="9272685"/>
                <a:ext cx="171450" cy="171450"/>
              </a:xfrm>
              <a:prstGeom prst="ellipse">
                <a:avLst/>
              </a:prstGeom>
              <a:solidFill>
                <a:srgbClr val="E2592A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Shape 2"/>
              <p:cNvSpPr/>
              <p:nvPr/>
            </p:nvSpPr>
            <p:spPr>
              <a:xfrm>
                <a:off x="457200" y="1318817"/>
                <a:ext cx="571500" cy="571500"/>
              </a:xfrm>
              <a:prstGeom prst="ellipse">
                <a:avLst/>
              </a:prstGeom>
              <a:ln w="38100">
                <a:solidFill>
                  <a:srgbClr val="2E7D6B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Shape 3"/>
              <p:cNvSpPr/>
              <p:nvPr/>
            </p:nvSpPr>
            <p:spPr>
              <a:xfrm>
                <a:off x="1504950" y="2247900"/>
                <a:ext cx="4953000" cy="6286500"/>
              </a:xfrm>
              <a:prstGeom prst="roundRect">
                <a:avLst>
                  <a:gd name="adj" fmla="val 5385"/>
                </a:avLst>
              </a:prstGeom>
              <a:solidFill>
                <a:srgbClr val="E2592A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Shape 4"/>
              <p:cNvSpPr/>
              <p:nvPr/>
            </p:nvSpPr>
            <p:spPr>
              <a:xfrm>
                <a:off x="1143000" y="1809750"/>
                <a:ext cx="4953000" cy="6286500"/>
              </a:xfrm>
              <a:prstGeom prst="roundRect">
                <a:avLst>
                  <a:gd name="adj" fmla="val 5385"/>
                </a:avLst>
              </a:prstGeom>
              <a:ln/>
              <a:effectLst>
                <a:outerShdw blurRad="762000" dist="381000" dir="5400000" algn="bl" rotWithShape="0">
                  <a:srgbClr val="1E2A45">
                    <a:alpha val="55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" name="Image 0" descr="preencoded.png"/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1143000" y="1809750"/>
                <a:ext cx="4953000" cy="6286500"/>
              </a:xfrm>
              <a:prstGeom prst="rect">
                <a:avLst/>
              </a:prstGeom>
            </p:spPr>
          </p:pic>
          <p:sp>
            <p:nvSpPr>
              <p:cNvPr id="8" name="Shape 5"/>
              <p:cNvSpPr/>
              <p:nvPr/>
            </p:nvSpPr>
            <p:spPr>
              <a:xfrm>
                <a:off x="895350" y="7056120"/>
                <a:ext cx="2375654" cy="716280"/>
              </a:xfrm>
              <a:prstGeom prst="roundRect">
                <a:avLst>
                  <a:gd name="adj" fmla="val 21277"/>
                </a:avLst>
              </a:prstGeom>
              <a:solidFill>
                <a:srgbClr val="FFFCF7"/>
              </a:solidFill>
              <a:ln/>
              <a:effectLst>
                <a:outerShdw blurRad="381000" dist="190500" dir="5400000" algn="bl" rotWithShape="0">
                  <a:srgbClr val="1E2A45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1104900" y="7208520"/>
                <a:ext cx="2152210" cy="28194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sz="1650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Stellamaris Na</a:t>
                </a:r>
                <a:endParaRPr lang="en-US" sz="1650" dirty="0"/>
              </a:p>
            </p:txBody>
          </p:sp>
          <p:sp>
            <p:nvSpPr>
              <p:cNvPr id="10" name="Text 7"/>
              <p:cNvSpPr/>
              <p:nvPr/>
            </p:nvSpPr>
            <p:spPr>
              <a:xfrm>
                <a:off x="1104900" y="7452360"/>
                <a:ext cx="2152210" cy="20574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sz="1125" b="1" kern="0" spc="38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Research Scientist </a:t>
                </a:r>
                <a:endParaRPr lang="en-US" sz="1125" dirty="0"/>
              </a:p>
            </p:txBody>
          </p:sp>
          <p:sp>
            <p:nvSpPr>
              <p:cNvPr id="11" name="Text 8"/>
              <p:cNvSpPr/>
              <p:nvPr/>
            </p:nvSpPr>
            <p:spPr>
              <a:xfrm>
                <a:off x="7391400" y="2352199"/>
                <a:ext cx="7962900" cy="27432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sz="1575" b="1" kern="0" spc="300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MACHINE-LEARNING SYSTEMS</a:t>
                </a:r>
                <a:endParaRPr lang="en-US" sz="1575" dirty="0"/>
              </a:p>
            </p:txBody>
          </p:sp>
          <p:sp>
            <p:nvSpPr>
              <p:cNvPr id="12" name="Text 9"/>
              <p:cNvSpPr/>
              <p:nvPr/>
            </p:nvSpPr>
            <p:spPr>
              <a:xfrm>
                <a:off x="7391400" y="2817018"/>
                <a:ext cx="7227277" cy="2326481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sz="7200" b="1" kern="0" spc="-150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Hi, I'm </a:t>
                </a:r>
                <a:r>
                  <a:rPr lang="en-US" sz="7200" b="1" kern="0" spc="-150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Stellamaris.</a:t>
                </a:r>
                <a:endParaRPr lang="en-US" sz="7200" dirty="0"/>
              </a:p>
            </p:txBody>
          </p:sp>
          <p:sp>
            <p:nvSpPr>
              <p:cNvPr id="13" name="Text 10"/>
              <p:cNvSpPr/>
              <p:nvPr/>
            </p:nvSpPr>
            <p:spPr>
              <a:xfrm>
                <a:off x="7391400" y="4893469"/>
                <a:ext cx="7962900" cy="47244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 lnSpcReduction="10000"/>
              </a:bodyPr>
              <a:lstStyle/>
              <a:p>
                <a:pPr marL="0" indent="0" algn="l">
                  <a:lnSpc>
                    <a:spcPct val="120000"/>
                  </a:lnSpc>
                  <a:buNone/>
                </a:pPr>
                <a:r>
                  <a:rPr lang="en-US" sz="2850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A research scientist who loves systems.</a:t>
                </a:r>
                <a:endParaRPr lang="en-US" sz="2850" dirty="0"/>
              </a:p>
            </p:txBody>
          </p:sp>
          <p:sp>
            <p:nvSpPr>
              <p:cNvPr id="14" name="Text 11"/>
              <p:cNvSpPr/>
              <p:nvPr/>
            </p:nvSpPr>
            <p:spPr>
              <a:xfrm>
                <a:off x="7391400" y="5575459"/>
                <a:ext cx="6278880" cy="110966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sz="1875" dirty="0">
                    <a:solidFill>
                      <a:srgbClr val="1E2A45">
                        <a:alpha val="72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I’m glad to share my record; built, trained and optimized end-to-end, and ascertained through my work ethic.</a:t>
                </a:r>
                <a:endParaRPr lang="en-US" sz="1875" dirty="0"/>
              </a:p>
            </p:txBody>
          </p:sp>
          <p:sp>
            <p:nvSpPr>
              <p:cNvPr id="15" name="Shape 12"/>
              <p:cNvSpPr/>
              <p:nvPr/>
            </p:nvSpPr>
            <p:spPr>
              <a:xfrm>
                <a:off x="7391400" y="7028022"/>
                <a:ext cx="2235994" cy="403860"/>
              </a:xfrm>
              <a:prstGeom prst="roundRect">
                <a:avLst>
                  <a:gd name="adj" fmla="val 50000"/>
                </a:avLst>
              </a:prstGeom>
              <a:ln w="7620">
                <a:solidFill>
                  <a:srgbClr val="1E2A45">
                    <a:alpha val="18000"/>
                  </a:srgbClr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13"/>
              <p:cNvSpPr/>
              <p:nvPr/>
            </p:nvSpPr>
            <p:spPr>
              <a:xfrm>
                <a:off x="7548205" y="7113270"/>
                <a:ext cx="1954054" cy="23622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buNone/>
                </a:pPr>
                <a:r>
                  <a:rPr lang="en-US" sz="1350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Representation Learning</a:t>
                </a:r>
                <a:endParaRPr lang="en-US" sz="1350" dirty="0"/>
              </a:p>
            </p:txBody>
          </p:sp>
          <p:sp>
            <p:nvSpPr>
              <p:cNvPr id="17" name="Shape 14"/>
              <p:cNvSpPr/>
              <p:nvPr/>
            </p:nvSpPr>
            <p:spPr>
              <a:xfrm>
                <a:off x="9741694" y="7028022"/>
                <a:ext cx="2054662" cy="403860"/>
              </a:xfrm>
              <a:prstGeom prst="roundRect">
                <a:avLst>
                  <a:gd name="adj" fmla="val 50000"/>
                </a:avLst>
              </a:prstGeom>
              <a:ln w="7620">
                <a:solidFill>
                  <a:srgbClr val="1E2A45">
                    <a:alpha val="18000"/>
                  </a:srgbClr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15"/>
              <p:cNvSpPr/>
              <p:nvPr/>
            </p:nvSpPr>
            <p:spPr>
              <a:xfrm>
                <a:off x="9920764" y="7178040"/>
                <a:ext cx="1772722" cy="23622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buNone/>
                </a:pPr>
                <a:r>
                  <a:rPr lang="en-US" sz="1350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Document Intelligence</a:t>
                </a:r>
                <a:endParaRPr lang="en-US" sz="1350" dirty="0"/>
              </a:p>
            </p:txBody>
          </p:sp>
          <p:sp>
            <p:nvSpPr>
              <p:cNvPr id="19" name="Shape 16"/>
              <p:cNvSpPr/>
              <p:nvPr/>
            </p:nvSpPr>
            <p:spPr>
              <a:xfrm>
                <a:off x="11910656" y="7028022"/>
                <a:ext cx="1939885" cy="403860"/>
              </a:xfrm>
              <a:prstGeom prst="roundRect">
                <a:avLst>
                  <a:gd name="adj" fmla="val 50000"/>
                </a:avLst>
              </a:prstGeom>
              <a:ln w="7620">
                <a:solidFill>
                  <a:srgbClr val="1E2A45">
                    <a:alpha val="18000"/>
                  </a:srgbClr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17"/>
              <p:cNvSpPr/>
              <p:nvPr/>
            </p:nvSpPr>
            <p:spPr>
              <a:xfrm>
                <a:off x="12051625" y="7123309"/>
                <a:ext cx="1657945" cy="23622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buNone/>
                </a:pPr>
                <a:r>
                  <a:rPr lang="en-US" sz="1350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Earth / Geo Systems</a:t>
                </a:r>
                <a:endParaRPr lang="en-US" sz="1350" dirty="0"/>
              </a:p>
            </p:txBody>
          </p:sp>
          <p:sp>
            <p:nvSpPr>
              <p:cNvPr id="21" name="Shape 18"/>
              <p:cNvSpPr/>
              <p:nvPr/>
            </p:nvSpPr>
            <p:spPr>
              <a:xfrm>
                <a:off x="7391400" y="7546181"/>
                <a:ext cx="2206109" cy="388620"/>
              </a:xfrm>
              <a:prstGeom prst="roundRect">
                <a:avLst>
                  <a:gd name="adj" fmla="val 50000"/>
                </a:avLst>
              </a:prstGeom>
              <a:solidFill>
                <a:srgbClr val="1E2A45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19"/>
              <p:cNvSpPr/>
              <p:nvPr/>
            </p:nvSpPr>
            <p:spPr>
              <a:xfrm>
                <a:off x="7524749" y="7622381"/>
                <a:ext cx="1939409" cy="23622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buNone/>
                </a:pPr>
                <a:r>
                  <a:rPr lang="en-US" sz="1350" b="1" dirty="0">
                    <a:solidFill>
                      <a:srgbClr val="FAF3E8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8+ years · 9 publications</a:t>
                </a:r>
                <a:endParaRPr lang="en-US" sz="1350" dirty="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514630" y="9534804"/>
            <a:ext cx="142316" cy="142316"/>
          </a:xfrm>
          <a:prstGeom prst="ellipse">
            <a:avLst/>
          </a:prstGeom>
          <a:solidFill>
            <a:srgbClr val="E2592A">
              <a:alpha val="99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7572422" y="9038020"/>
            <a:ext cx="97659" cy="97659"/>
          </a:xfrm>
          <a:prstGeom prst="ellipse">
            <a:avLst/>
          </a:prstGeom>
          <a:solidFill>
            <a:srgbClr val="2E7D6B">
              <a:alpha val="57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57250" y="609600"/>
            <a:ext cx="18230850" cy="2514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r>
              <a:rPr lang="en-US" sz="1425" b="1" kern="0" spc="300" dirty="0">
                <a:solidFill>
                  <a:srgbClr val="E259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PROTOTYPE · TRAIN · OPTIMIZE · SHIP</a:t>
            </a:r>
            <a:endParaRPr lang="en-US" sz="1425" dirty="0"/>
          </a:p>
        </p:txBody>
      </p:sp>
      <p:sp>
        <p:nvSpPr>
          <p:cNvPr id="8" name="Text 6"/>
          <p:cNvSpPr/>
          <p:nvPr/>
        </p:nvSpPr>
        <p:spPr>
          <a:xfrm>
            <a:off x="857250" y="937260"/>
            <a:ext cx="18230850" cy="6286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650" b="1" kern="0" spc="-112" dirty="0">
                <a:solidFill>
                  <a:srgbClr val="1E2A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&amp; Engineering</a:t>
            </a:r>
            <a:endParaRPr lang="en-US" sz="465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3A9353-A8F3-4B9B-C1EF-592BCA3C5FE6}"/>
              </a:ext>
            </a:extLst>
          </p:cNvPr>
          <p:cNvGrpSpPr/>
          <p:nvPr/>
        </p:nvGrpSpPr>
        <p:grpSpPr>
          <a:xfrm>
            <a:off x="193577" y="694050"/>
            <a:ext cx="17540238" cy="7815848"/>
            <a:chOff x="318231" y="762000"/>
            <a:chExt cx="17540238" cy="7815848"/>
          </a:xfrm>
        </p:grpSpPr>
        <p:sp>
          <p:nvSpPr>
            <p:cNvPr id="2" name="Shape 0"/>
            <p:cNvSpPr/>
            <p:nvPr/>
          </p:nvSpPr>
          <p:spPr>
            <a:xfrm>
              <a:off x="14382750" y="762000"/>
              <a:ext cx="2857500" cy="2857500"/>
            </a:xfrm>
            <a:prstGeom prst="ellipse">
              <a:avLst/>
            </a:prstGeom>
            <a:solidFill>
              <a:srgbClr val="F3E3CB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Shape 2"/>
            <p:cNvSpPr/>
            <p:nvPr/>
          </p:nvSpPr>
          <p:spPr>
            <a:xfrm>
              <a:off x="318231" y="1522903"/>
              <a:ext cx="419100" cy="419100"/>
            </a:xfrm>
            <a:prstGeom prst="ellipse">
              <a:avLst/>
            </a:prstGeom>
            <a:ln w="22860">
              <a:solidFill>
                <a:srgbClr val="2E7D6B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Shape 4"/>
            <p:cNvSpPr/>
            <p:nvPr/>
          </p:nvSpPr>
          <p:spPr>
            <a:xfrm>
              <a:off x="17784081" y="3058431"/>
              <a:ext cx="74388" cy="74387"/>
            </a:xfrm>
            <a:prstGeom prst="ellipse">
              <a:avLst/>
            </a:prstGeom>
            <a:solidFill>
              <a:srgbClr val="E2592A">
                <a:alpha val="35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D64CAF-9852-5D1D-BA62-9EF2F53DF261}"/>
                </a:ext>
              </a:extLst>
            </p:cNvPr>
            <p:cNvGrpSpPr/>
            <p:nvPr/>
          </p:nvGrpSpPr>
          <p:grpSpPr>
            <a:xfrm rot="21236218">
              <a:off x="1154576" y="3020957"/>
              <a:ext cx="4903221" cy="5365522"/>
              <a:chOff x="1425991" y="3034144"/>
              <a:chExt cx="4903221" cy="5365522"/>
            </a:xfrm>
          </p:grpSpPr>
          <p:sp>
            <p:nvSpPr>
              <p:cNvPr id="9" name="Shape 7"/>
              <p:cNvSpPr/>
              <p:nvPr/>
            </p:nvSpPr>
            <p:spPr>
              <a:xfrm>
                <a:off x="1443188" y="3034144"/>
                <a:ext cx="4886024" cy="5365522"/>
              </a:xfrm>
              <a:prstGeom prst="roundRect">
                <a:avLst>
                  <a:gd name="adj" fmla="val 3899"/>
                </a:avLst>
              </a:prstGeom>
              <a:solidFill>
                <a:srgbClr val="FFFCF7"/>
              </a:solidFill>
              <a:ln/>
              <a:effectLst>
                <a:outerShdw blurRad="628650" dist="342900" dir="5400000" algn="bl" rotWithShape="0">
                  <a:srgbClr val="1E2A45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hape 8"/>
              <p:cNvSpPr/>
              <p:nvPr/>
            </p:nvSpPr>
            <p:spPr>
              <a:xfrm>
                <a:off x="1580661" y="3171617"/>
                <a:ext cx="4611078" cy="5090576"/>
              </a:xfrm>
              <a:prstGeom prst="roundRect">
                <a:avLst>
                  <a:gd name="adj" fmla="val 2479"/>
                </a:avLst>
              </a:prstGeom>
              <a:solidFill>
                <a:srgbClr val="FFFFFF"/>
              </a:solidFill>
              <a:ln w="7620">
                <a:solidFill>
                  <a:srgbClr val="1E2A45">
                    <a:alpha val="7000"/>
                  </a:srgbClr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" name="Image 0" descr="preencoded.png"/>
              <p:cNvPicPr>
                <a:picLocks noChangeAspect="1"/>
              </p:cNvPicPr>
              <p:nvPr/>
            </p:nvPicPr>
            <p:blipFill>
              <a:blip r:embed="rId3"/>
              <a:srcRect t="-44127" b="-44127"/>
              <a:stretch/>
            </p:blipFill>
            <p:spPr>
              <a:xfrm>
                <a:off x="1465161" y="3043245"/>
                <a:ext cx="4842079" cy="5347320"/>
              </a:xfrm>
              <a:prstGeom prst="rect">
                <a:avLst/>
              </a:prstGeom>
            </p:spPr>
          </p:pic>
          <p:sp>
            <p:nvSpPr>
              <p:cNvPr id="12" name="Shape 9"/>
              <p:cNvSpPr/>
              <p:nvPr/>
            </p:nvSpPr>
            <p:spPr>
              <a:xfrm>
                <a:off x="1425991" y="7400306"/>
                <a:ext cx="2785148" cy="756619"/>
              </a:xfrm>
              <a:prstGeom prst="roundRect">
                <a:avLst>
                  <a:gd name="adj" fmla="val 17624"/>
                </a:avLst>
              </a:prstGeom>
              <a:solidFill>
                <a:srgbClr val="FFFFFF"/>
              </a:solidFill>
              <a:ln/>
              <a:effectLst>
                <a:outerShdw blurRad="400050" dist="209550" dir="5400000" algn="bl" rotWithShape="0">
                  <a:srgbClr val="1E2A45">
                    <a:alpha val="55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Shape 10"/>
              <p:cNvSpPr/>
              <p:nvPr/>
            </p:nvSpPr>
            <p:spPr>
              <a:xfrm>
                <a:off x="1611545" y="7627012"/>
                <a:ext cx="98195" cy="98195"/>
              </a:xfrm>
              <a:prstGeom prst="ellipse">
                <a:avLst/>
              </a:prstGeom>
              <a:solidFill>
                <a:srgbClr val="2E7D6B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11"/>
              <p:cNvSpPr/>
              <p:nvPr/>
            </p:nvSpPr>
            <p:spPr>
              <a:xfrm>
                <a:off x="1726937" y="7507005"/>
                <a:ext cx="2302191" cy="252620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buNone/>
                </a:pPr>
                <a:r>
                  <a:rPr lang="en-US" sz="975" b="1" kern="0" spc="150" dirty="0">
                    <a:solidFill>
                      <a:srgbClr val="2E7D6B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REPRESENTATION LEARNING</a:t>
                </a:r>
                <a:endParaRPr lang="en-US" sz="975" dirty="0"/>
              </a:p>
            </p:txBody>
          </p:sp>
          <p:sp>
            <p:nvSpPr>
              <p:cNvPr id="15" name="Text 12"/>
              <p:cNvSpPr/>
              <p:nvPr/>
            </p:nvSpPr>
            <p:spPr>
              <a:xfrm>
                <a:off x="1628041" y="7827324"/>
                <a:ext cx="2650510" cy="34351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77500" lnSpcReduction="20000"/>
              </a:bodyPr>
              <a:lstStyle/>
              <a:p>
                <a:pPr marL="0" indent="0" algn="l">
                  <a:lnSpc>
                    <a:spcPct val="105000"/>
                  </a:lnSpc>
                  <a:buNone/>
                </a:pPr>
                <a:r>
                  <a:rPr lang="en-US" sz="17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Pre-trained modelling &amp; testing</a:t>
                </a:r>
                <a:endParaRPr lang="en-US" sz="1725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A3108A-31E7-FEEF-A6CC-69E341A99B7F}"/>
                </a:ext>
              </a:extLst>
            </p:cNvPr>
            <p:cNvGrpSpPr/>
            <p:nvPr/>
          </p:nvGrpSpPr>
          <p:grpSpPr>
            <a:xfrm rot="200187">
              <a:off x="6577604" y="2922439"/>
              <a:ext cx="5005283" cy="5341583"/>
              <a:chOff x="6568426" y="3046114"/>
              <a:chExt cx="5005283" cy="5341583"/>
            </a:xfrm>
          </p:grpSpPr>
          <p:sp>
            <p:nvSpPr>
              <p:cNvPr id="16" name="Shape 13"/>
              <p:cNvSpPr/>
              <p:nvPr/>
            </p:nvSpPr>
            <p:spPr>
              <a:xfrm>
                <a:off x="6714292" y="3046114"/>
                <a:ext cx="4859417" cy="5341583"/>
              </a:xfrm>
              <a:prstGeom prst="roundRect">
                <a:avLst>
                  <a:gd name="adj" fmla="val 3920"/>
                </a:avLst>
              </a:prstGeom>
              <a:solidFill>
                <a:srgbClr val="FFFCF7"/>
              </a:solidFill>
              <a:ln/>
              <a:effectLst>
                <a:outerShdw blurRad="628650" dist="342900" dir="5400000" algn="bl" rotWithShape="0">
                  <a:srgbClr val="1E2A45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Shape 14"/>
              <p:cNvSpPr/>
              <p:nvPr/>
            </p:nvSpPr>
            <p:spPr>
              <a:xfrm>
                <a:off x="6851086" y="3182909"/>
                <a:ext cx="4585827" cy="5067992"/>
              </a:xfrm>
              <a:prstGeom prst="roundRect">
                <a:avLst>
                  <a:gd name="adj" fmla="val 2492"/>
                </a:avLst>
              </a:prstGeom>
              <a:solidFill>
                <a:srgbClr val="EEF1F4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" name="Image 1" descr="preencoded.png"/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722734" y="3095290"/>
                <a:ext cx="4788891" cy="5292407"/>
              </a:xfrm>
              <a:prstGeom prst="rect">
                <a:avLst/>
              </a:prstGeom>
            </p:spPr>
          </p:pic>
          <p:sp>
            <p:nvSpPr>
              <p:cNvPr id="19" name="Shape 15"/>
              <p:cNvSpPr/>
              <p:nvPr/>
            </p:nvSpPr>
            <p:spPr>
              <a:xfrm>
                <a:off x="6568426" y="7342617"/>
                <a:ext cx="2960115" cy="746908"/>
              </a:xfrm>
              <a:prstGeom prst="roundRect">
                <a:avLst>
                  <a:gd name="adj" fmla="val 17854"/>
                </a:avLst>
              </a:prstGeom>
              <a:solidFill>
                <a:srgbClr val="FFFFFF"/>
              </a:solidFill>
              <a:ln/>
              <a:effectLst>
                <a:outerShdw blurRad="400050" dist="209550" dir="5400000" algn="bl" rotWithShape="0">
                  <a:srgbClr val="1E2A45">
                    <a:alpha val="55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Shape 16"/>
              <p:cNvSpPr/>
              <p:nvPr/>
            </p:nvSpPr>
            <p:spPr>
              <a:xfrm>
                <a:off x="6760497" y="7495893"/>
                <a:ext cx="97711" cy="97711"/>
              </a:xfrm>
              <a:prstGeom prst="ellipse">
                <a:avLst/>
              </a:prstGeom>
              <a:solidFill>
                <a:srgbClr val="E2592A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17"/>
              <p:cNvSpPr/>
              <p:nvPr/>
            </p:nvSpPr>
            <p:spPr>
              <a:xfrm>
                <a:off x="6940762" y="7475874"/>
                <a:ext cx="2116102" cy="233106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975" b="1" kern="0" spc="150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ENGINEERING · SHIPPED</a:t>
                </a:r>
                <a:endParaRPr lang="en-US" sz="975" dirty="0"/>
              </a:p>
            </p:txBody>
          </p:sp>
          <p:sp>
            <p:nvSpPr>
              <p:cNvPr id="22" name="Text 18"/>
              <p:cNvSpPr/>
              <p:nvPr/>
            </p:nvSpPr>
            <p:spPr>
              <a:xfrm>
                <a:off x="6716321" y="7713185"/>
                <a:ext cx="2845446" cy="411726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77500" lnSpcReduction="20000"/>
              </a:bodyPr>
              <a:lstStyle/>
              <a:p>
                <a:pPr marL="0" indent="0" algn="l">
                  <a:lnSpc>
                    <a:spcPct val="105000"/>
                  </a:lnSpc>
                  <a:buNone/>
                </a:pPr>
                <a:r>
                  <a:rPr lang="en-US" sz="17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AI Production – Case: Document</a:t>
                </a:r>
              </a:p>
              <a:p>
                <a:pPr marL="0" indent="0" algn="l">
                  <a:lnSpc>
                    <a:spcPct val="105000"/>
                  </a:lnSpc>
                  <a:buNone/>
                </a:pPr>
                <a:r>
                  <a:rPr lang="en-US" sz="17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 Intelligence</a:t>
                </a:r>
                <a:endParaRPr lang="en-US" sz="1725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21411D-C98F-D3AB-B04B-B4FC54D7509C}"/>
                </a:ext>
              </a:extLst>
            </p:cNvPr>
            <p:cNvGrpSpPr/>
            <p:nvPr/>
          </p:nvGrpSpPr>
          <p:grpSpPr>
            <a:xfrm>
              <a:off x="11923189" y="2777018"/>
              <a:ext cx="5425731" cy="5800830"/>
              <a:chOff x="11923189" y="2777018"/>
              <a:chExt cx="5425731" cy="5800830"/>
            </a:xfrm>
          </p:grpSpPr>
          <p:sp>
            <p:nvSpPr>
              <p:cNvPr id="23" name="Shape 19"/>
              <p:cNvSpPr/>
              <p:nvPr/>
            </p:nvSpPr>
            <p:spPr>
              <a:xfrm>
                <a:off x="11985463" y="3058157"/>
                <a:ext cx="4832676" cy="5317496"/>
              </a:xfrm>
              <a:prstGeom prst="roundRect">
                <a:avLst>
                  <a:gd name="adj" fmla="val 3942"/>
                </a:avLst>
              </a:prstGeom>
              <a:solidFill>
                <a:srgbClr val="FFFCF7"/>
              </a:solidFill>
              <a:ln/>
              <a:effectLst>
                <a:outerShdw blurRad="628650" dist="342900" dir="5400000" algn="bl" rotWithShape="0">
                  <a:srgbClr val="1E2A45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Shape 20"/>
              <p:cNvSpPr/>
              <p:nvPr/>
            </p:nvSpPr>
            <p:spPr>
              <a:xfrm>
                <a:off x="12121575" y="3194271"/>
                <a:ext cx="4560451" cy="5045269"/>
              </a:xfrm>
              <a:prstGeom prst="roundRect">
                <a:avLst>
                  <a:gd name="adj" fmla="val 2506"/>
                </a:avLst>
              </a:prstGeom>
              <a:solidFill>
                <a:srgbClr val="FFFFFF"/>
              </a:solidFill>
              <a:ln w="7620">
                <a:solidFill>
                  <a:srgbClr val="1E2A45">
                    <a:alpha val="7000"/>
                  </a:srgbClr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" name="Image 2" descr="preencoded.png"/>
              <p:cNvPicPr>
                <a:picLocks noChangeAspect="1"/>
              </p:cNvPicPr>
              <p:nvPr/>
            </p:nvPicPr>
            <p:blipFill>
              <a:blip r:embed="rId5"/>
              <a:srcRect t="-27467" b="-27467"/>
              <a:stretch/>
            </p:blipFill>
            <p:spPr>
              <a:xfrm>
                <a:off x="12107237" y="2777018"/>
                <a:ext cx="5241683" cy="5800830"/>
              </a:xfrm>
              <a:prstGeom prst="rect">
                <a:avLst/>
              </a:prstGeom>
            </p:spPr>
          </p:pic>
          <p:sp>
            <p:nvSpPr>
              <p:cNvPr id="26" name="Shape 21"/>
              <p:cNvSpPr/>
              <p:nvPr/>
            </p:nvSpPr>
            <p:spPr>
              <a:xfrm>
                <a:off x="14618289" y="2884351"/>
                <a:ext cx="2210397" cy="484163"/>
              </a:xfrm>
              <a:prstGeom prst="roundRect">
                <a:avLst>
                  <a:gd name="adj" fmla="val 23608"/>
                </a:avLst>
              </a:prstGeom>
              <a:solidFill>
                <a:srgbClr val="1E2A45"/>
              </a:solidFill>
              <a:ln/>
              <a:effectLst>
                <a:outerShdw blurRad="361950" dist="190500" dir="5400000" algn="bl" rotWithShape="0">
                  <a:srgbClr val="1E2A45">
                    <a:alpha val="6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22"/>
              <p:cNvSpPr/>
              <p:nvPr/>
            </p:nvSpPr>
            <p:spPr>
              <a:xfrm>
                <a:off x="14772651" y="3003615"/>
                <a:ext cx="982850" cy="30457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 lnSpcReduction="10000"/>
              </a:bodyPr>
              <a:lstStyle/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sz="1950" i="1" dirty="0">
                    <a:solidFill>
                      <a:srgbClr val="FAF3E8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G = X</a:t>
                </a:r>
                <a:r>
                  <a:rPr lang="en-US" sz="1073" i="1" baseline="30000" dirty="0">
                    <a:solidFill>
                      <a:srgbClr val="FAF3E8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⊤</a:t>
                </a:r>
                <a:r>
                  <a:rPr lang="en-US" sz="1950" i="1" dirty="0">
                    <a:solidFill>
                      <a:srgbClr val="FAF3E8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X</a:t>
                </a:r>
                <a:endParaRPr lang="en-US" sz="1950" dirty="0"/>
              </a:p>
            </p:txBody>
          </p:sp>
          <p:sp>
            <p:nvSpPr>
              <p:cNvPr id="28" name="Text 23"/>
              <p:cNvSpPr/>
              <p:nvPr/>
            </p:nvSpPr>
            <p:spPr>
              <a:xfrm>
                <a:off x="15789147" y="3018959"/>
                <a:ext cx="960620" cy="231771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sz="1200" b="1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FP64→BF16</a:t>
                </a:r>
                <a:endParaRPr lang="en-US" sz="1200" dirty="0"/>
              </a:p>
            </p:txBody>
          </p:sp>
          <p:sp>
            <p:nvSpPr>
              <p:cNvPr id="29" name="Shape 24"/>
              <p:cNvSpPr/>
              <p:nvPr/>
            </p:nvSpPr>
            <p:spPr>
              <a:xfrm>
                <a:off x="11923189" y="7406057"/>
                <a:ext cx="2651879" cy="725192"/>
              </a:xfrm>
              <a:prstGeom prst="roundRect">
                <a:avLst>
                  <a:gd name="adj" fmla="val 18388"/>
                </a:avLst>
              </a:prstGeom>
              <a:solidFill>
                <a:srgbClr val="FFFFFF"/>
              </a:solidFill>
              <a:ln/>
              <a:effectLst>
                <a:outerShdw blurRad="400050" dist="209550" dir="5400000" algn="bl" rotWithShape="0">
                  <a:srgbClr val="1E2A45">
                    <a:alpha val="55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Shape 25"/>
              <p:cNvSpPr/>
              <p:nvPr/>
            </p:nvSpPr>
            <p:spPr>
              <a:xfrm>
                <a:off x="12107237" y="7604085"/>
                <a:ext cx="97224" cy="97224"/>
              </a:xfrm>
              <a:prstGeom prst="ellipse">
                <a:avLst/>
              </a:prstGeom>
              <a:solidFill>
                <a:srgbClr val="1E2A45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26"/>
              <p:cNvSpPr/>
              <p:nvPr/>
            </p:nvSpPr>
            <p:spPr>
              <a:xfrm>
                <a:off x="12287653" y="7536777"/>
                <a:ext cx="2143418" cy="223601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975" b="1" kern="0" spc="150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RESEARCH DISTILLATION</a:t>
                </a:r>
                <a:endParaRPr lang="en-US" sz="975" dirty="0"/>
              </a:p>
            </p:txBody>
          </p:sp>
          <p:sp>
            <p:nvSpPr>
              <p:cNvPr id="32" name="Text 27"/>
              <p:cNvSpPr/>
              <p:nvPr/>
            </p:nvSpPr>
            <p:spPr>
              <a:xfrm>
                <a:off x="12080369" y="7774037"/>
                <a:ext cx="2537920" cy="376268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70000" lnSpcReduction="20000"/>
              </a:bodyPr>
              <a:lstStyle/>
              <a:p>
                <a:pPr marL="0" indent="0" algn="l">
                  <a:lnSpc>
                    <a:spcPct val="105000"/>
                  </a:lnSpc>
                  <a:buNone/>
                </a:pPr>
                <a:r>
                  <a:rPr lang="en-US" sz="1725" b="1" dirty="0">
                    <a:solidFill>
                      <a:srgbClr val="1E2A45"/>
                    </a:solidFill>
                    <a:latin typeface="Arial" pitchFamily="34" charset="0"/>
                    <a:cs typeface="Arial" pitchFamily="34" charset="-120"/>
                  </a:rPr>
                  <a:t>For advance computing &amp; system optimization</a:t>
                </a:r>
                <a:endParaRPr lang="en-US" sz="1725" dirty="0"/>
              </a:p>
            </p:txBody>
          </p:sp>
        </p:grpSp>
        <p:sp>
          <p:nvSpPr>
            <p:cNvPr id="34" name="Text 6">
              <a:extLst>
                <a:ext uri="{FF2B5EF4-FFF2-40B4-BE49-F238E27FC236}">
                  <a16:creationId xmlns:a16="http://schemas.microsoft.com/office/drawing/2014/main" id="{0F0E7248-A39F-D0AD-5E6D-56502A4A48A3}"/>
                </a:ext>
              </a:extLst>
            </p:cNvPr>
            <p:cNvSpPr/>
            <p:nvPr/>
          </p:nvSpPr>
          <p:spPr>
            <a:xfrm>
              <a:off x="1047751" y="1559674"/>
              <a:ext cx="5893012" cy="32766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/>
            </a:bodyPr>
            <a:lstStyle/>
            <a:p>
              <a:pPr marL="0" indent="0" algn="l">
                <a:buNone/>
              </a:pPr>
              <a:r>
                <a:rPr lang="en-US" sz="1725" dirty="0">
                  <a:solidFill>
                    <a:srgbClr val="1E2A45">
                      <a:alpha val="62000"/>
                    </a:srgbClr>
                  </a:solidFill>
                  <a:latin typeface="Arial" pitchFamily="34" charset="0"/>
                  <a:cs typeface="Arial" pitchFamily="34" charset="-120"/>
                </a:rPr>
                <a:t>Questions turned products</a:t>
              </a:r>
              <a:endParaRPr lang="en-US" sz="1725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7645100" y="9491700"/>
            <a:ext cx="114226" cy="114226"/>
          </a:xfrm>
          <a:prstGeom prst="ellipse">
            <a:avLst/>
          </a:prstGeom>
          <a:solidFill>
            <a:srgbClr val="E2592A">
              <a:alpha val="41000"/>
            </a:srgbClr>
          </a:solidFill>
          <a:ln/>
        </p:spPr>
        <p:txBody>
          <a:bodyPr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AEC3070-8013-41D0-A380-3BFFC66C5667}"/>
              </a:ext>
            </a:extLst>
          </p:cNvPr>
          <p:cNvGrpSpPr/>
          <p:nvPr/>
        </p:nvGrpSpPr>
        <p:grpSpPr>
          <a:xfrm>
            <a:off x="401709" y="609600"/>
            <a:ext cx="18686391" cy="7932113"/>
            <a:chOff x="401709" y="609600"/>
            <a:chExt cx="18686391" cy="7932113"/>
          </a:xfrm>
        </p:grpSpPr>
        <p:sp>
          <p:nvSpPr>
            <p:cNvPr id="2" name="Shape 0"/>
            <p:cNvSpPr/>
            <p:nvPr/>
          </p:nvSpPr>
          <p:spPr>
            <a:xfrm>
              <a:off x="14763750" y="666750"/>
              <a:ext cx="2667000" cy="2667000"/>
            </a:xfrm>
            <a:prstGeom prst="ellipse">
              <a:avLst/>
            </a:prstGeom>
            <a:solidFill>
              <a:srgbClr val="F3E3CB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Shape 2"/>
            <p:cNvSpPr/>
            <p:nvPr/>
          </p:nvSpPr>
          <p:spPr>
            <a:xfrm>
              <a:off x="401709" y="2912162"/>
              <a:ext cx="381000" cy="381000"/>
            </a:xfrm>
            <a:prstGeom prst="ellipse">
              <a:avLst/>
            </a:prstGeom>
            <a:ln w="22860">
              <a:solidFill>
                <a:srgbClr val="2E7D6B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Shape 3"/>
            <p:cNvSpPr/>
            <p:nvPr/>
          </p:nvSpPr>
          <p:spPr>
            <a:xfrm>
              <a:off x="620937" y="8288562"/>
              <a:ext cx="82100" cy="82100"/>
            </a:xfrm>
            <a:prstGeom prst="ellipse">
              <a:avLst/>
            </a:prstGeom>
            <a:solidFill>
              <a:srgbClr val="2E7D6B">
                <a:alpha val="36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/>
            <p:cNvSpPr/>
            <p:nvPr/>
          </p:nvSpPr>
          <p:spPr>
            <a:xfrm>
              <a:off x="857250" y="609600"/>
              <a:ext cx="18230850" cy="25146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lnSpcReduction="10000"/>
            </a:bodyPr>
            <a:lstStyle/>
            <a:p>
              <a:pPr marL="0" indent="0" algn="l">
                <a:buNone/>
              </a:pPr>
              <a:r>
                <a:rPr lang="en-US" sz="1425" b="1" kern="0" spc="300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PUBLISH · MENTOR · SCALE</a:t>
              </a:r>
              <a:endParaRPr lang="en-US" sz="1425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813482" y="1064095"/>
              <a:ext cx="8166732" cy="62865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92500" lnSpcReduction="20000"/>
            </a:bodyPr>
            <a:lstStyle/>
            <a:p>
              <a:pPr marL="0" indent="0" algn="l">
                <a:lnSpc>
                  <a:spcPct val="100000"/>
                </a:lnSpc>
                <a:buNone/>
              </a:pPr>
              <a:r>
                <a:rPr lang="en-US" sz="4650" b="1" kern="0" spc="-112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Leadership</a:t>
              </a:r>
              <a:endParaRPr lang="en-US" sz="465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857250" y="1642110"/>
              <a:ext cx="18230850" cy="32766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/>
            </a:bodyPr>
            <a:lstStyle/>
            <a:p>
              <a:pPr marL="0" indent="0" algn="l">
                <a:buNone/>
              </a:pPr>
              <a:r>
                <a:rPr lang="en-US" sz="1725" dirty="0">
                  <a:solidFill>
                    <a:srgbClr val="1E2A45">
                      <a:alpha val="62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Yes, I can, with work that gets cited — a community that keeps growing.</a:t>
              </a:r>
              <a:endParaRPr lang="en-US" sz="1725" dirty="0"/>
            </a:p>
          </p:txBody>
        </p:sp>
        <p:sp>
          <p:nvSpPr>
            <p:cNvPr id="9" name="Text 7"/>
            <p:cNvSpPr/>
            <p:nvPr/>
          </p:nvSpPr>
          <p:spPr>
            <a:xfrm rot="228885">
              <a:off x="12061356" y="1976740"/>
              <a:ext cx="3663516" cy="394335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92500" lnSpcReduction="20000"/>
            </a:bodyPr>
            <a:lstStyle/>
            <a:p>
              <a:pPr marL="0" indent="0" algn="l">
                <a:lnSpc>
                  <a:spcPct val="110000"/>
                </a:lnSpc>
                <a:buNone/>
              </a:pPr>
              <a:r>
                <a:rPr lang="en-US" sz="2550" b="1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Publication progress</a:t>
              </a:r>
              <a:endParaRPr lang="en-US" sz="2550" dirty="0"/>
            </a:p>
          </p:txBody>
        </p:sp>
        <p:sp>
          <p:nvSpPr>
            <p:cNvPr id="13" name="Shape 11"/>
            <p:cNvSpPr/>
            <p:nvPr/>
          </p:nvSpPr>
          <p:spPr>
            <a:xfrm>
              <a:off x="920134" y="4555914"/>
              <a:ext cx="8343086" cy="15240"/>
            </a:xfrm>
            <a:prstGeom prst="rect">
              <a:avLst/>
            </a:prstGeom>
            <a:solidFill>
              <a:srgbClr val="E2592A">
                <a:alpha val="20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Shape 15"/>
            <p:cNvSpPr/>
            <p:nvPr/>
          </p:nvSpPr>
          <p:spPr>
            <a:xfrm>
              <a:off x="934795" y="5347172"/>
              <a:ext cx="8348946" cy="9525"/>
            </a:xfrm>
            <a:prstGeom prst="rect">
              <a:avLst/>
            </a:prstGeom>
            <a:solidFill>
              <a:srgbClr val="1E2A45">
                <a:alpha val="7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Shape 21"/>
            <p:cNvSpPr/>
            <p:nvPr/>
          </p:nvSpPr>
          <p:spPr>
            <a:xfrm>
              <a:off x="955315" y="6321246"/>
              <a:ext cx="8353932" cy="9525"/>
            </a:xfrm>
            <a:prstGeom prst="rect">
              <a:avLst/>
            </a:prstGeom>
            <a:solidFill>
              <a:srgbClr val="1E2A45">
                <a:alpha val="7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Shape 27"/>
            <p:cNvSpPr/>
            <p:nvPr/>
          </p:nvSpPr>
          <p:spPr>
            <a:xfrm>
              <a:off x="980822" y="7104885"/>
              <a:ext cx="8348944" cy="9525"/>
            </a:xfrm>
            <a:prstGeom prst="rect">
              <a:avLst/>
            </a:prstGeom>
            <a:solidFill>
              <a:srgbClr val="1E2A45">
                <a:alpha val="7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Shape 33"/>
            <p:cNvSpPr/>
            <p:nvPr/>
          </p:nvSpPr>
          <p:spPr>
            <a:xfrm>
              <a:off x="1001342" y="8078958"/>
              <a:ext cx="8353931" cy="9525"/>
            </a:xfrm>
            <a:prstGeom prst="rect">
              <a:avLst/>
            </a:prstGeom>
            <a:solidFill>
              <a:srgbClr val="1E2A45">
                <a:alpha val="7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AC2F476-4C11-CC5F-6F11-5DC2CB07664F}"/>
                </a:ext>
              </a:extLst>
            </p:cNvPr>
            <p:cNvGrpSpPr/>
            <p:nvPr/>
          </p:nvGrpSpPr>
          <p:grpSpPr>
            <a:xfrm>
              <a:off x="9645774" y="1881362"/>
              <a:ext cx="8343087" cy="5666683"/>
              <a:chOff x="895101" y="2856393"/>
              <a:chExt cx="8699492" cy="5990892"/>
            </a:xfrm>
          </p:grpSpPr>
          <p:sp>
            <p:nvSpPr>
              <p:cNvPr id="10" name="Shape 8"/>
              <p:cNvSpPr/>
              <p:nvPr/>
            </p:nvSpPr>
            <p:spPr>
              <a:xfrm>
                <a:off x="895101" y="3761016"/>
                <a:ext cx="8699492" cy="5086269"/>
              </a:xfrm>
              <a:prstGeom prst="roundRect">
                <a:avLst>
                  <a:gd name="adj" fmla="val 3371"/>
                </a:avLst>
              </a:prstGeom>
              <a:solidFill>
                <a:srgbClr val="FFFCF7"/>
              </a:solidFill>
              <a:ln/>
              <a:effectLst>
                <a:outerShdw blurRad="628650" dist="342900" dir="5400000" algn="bl" rotWithShape="0">
                  <a:srgbClr val="1E2A45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hape 9"/>
              <p:cNvSpPr/>
              <p:nvPr/>
            </p:nvSpPr>
            <p:spPr>
              <a:xfrm>
                <a:off x="912317" y="3785372"/>
                <a:ext cx="8464987" cy="4851763"/>
              </a:xfrm>
              <a:prstGeom prst="roundRect">
                <a:avLst>
                  <a:gd name="adj" fmla="val 1963"/>
                </a:avLst>
              </a:prstGeom>
              <a:solidFill>
                <a:srgbClr val="FFFFFF"/>
              </a:solidFill>
              <a:ln w="7620">
                <a:solidFill>
                  <a:srgbClr val="1E2A45">
                    <a:alpha val="10000"/>
                  </a:srgbClr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Shape 10"/>
              <p:cNvSpPr/>
              <p:nvPr/>
            </p:nvSpPr>
            <p:spPr>
              <a:xfrm>
                <a:off x="920134" y="3793188"/>
                <a:ext cx="8343086" cy="777966"/>
              </a:xfrm>
              <a:prstGeom prst="rect">
                <a:avLst/>
              </a:prstGeom>
              <a:solidFill>
                <a:srgbClr val="FCFAF6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12"/>
              <p:cNvSpPr/>
              <p:nvPr/>
            </p:nvSpPr>
            <p:spPr>
              <a:xfrm>
                <a:off x="1172037" y="4144927"/>
                <a:ext cx="1241242" cy="276931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sz="14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Publications</a:t>
                </a:r>
                <a:endParaRPr lang="en-US" sz="1425" dirty="0"/>
              </a:p>
            </p:txBody>
          </p:sp>
          <p:sp>
            <p:nvSpPr>
              <p:cNvPr id="15" name="Text 13"/>
              <p:cNvSpPr/>
              <p:nvPr/>
            </p:nvSpPr>
            <p:spPr>
              <a:xfrm>
                <a:off x="7919242" y="3957457"/>
                <a:ext cx="559068" cy="309558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900" b="1" kern="0" spc="113" dirty="0">
                    <a:solidFill>
                      <a:srgbClr val="1E2A45">
                        <a:alpha val="5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CITED BY</a:t>
                </a:r>
                <a:endParaRPr lang="en-US" sz="900" dirty="0"/>
              </a:p>
            </p:txBody>
          </p:sp>
          <p:sp>
            <p:nvSpPr>
              <p:cNvPr id="16" name="Text 14"/>
              <p:cNvSpPr/>
              <p:nvPr/>
            </p:nvSpPr>
            <p:spPr>
              <a:xfrm>
                <a:off x="8566720" y="3942497"/>
                <a:ext cx="482895" cy="30756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900" b="1" kern="0" spc="113" dirty="0">
                    <a:solidFill>
                      <a:srgbClr val="1E2A45">
                        <a:alpha val="5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YEAR</a:t>
                </a:r>
                <a:endParaRPr lang="en-US" sz="900" dirty="0"/>
              </a:p>
            </p:txBody>
          </p:sp>
          <p:sp>
            <p:nvSpPr>
              <p:cNvPr id="18" name="Text 16"/>
              <p:cNvSpPr/>
              <p:nvPr/>
            </p:nvSpPr>
            <p:spPr>
              <a:xfrm>
                <a:off x="1185601" y="4514249"/>
                <a:ext cx="6857313" cy="40273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85000" lnSpcReduction="10000"/>
              </a:bodyPr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1200" b="1" dirty="0">
                    <a:solidFill>
                      <a:srgbClr val="2A5BB0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Digital humanitarians for the sustainable development goals: YouthMappers as a hybrid movement</a:t>
                </a:r>
                <a:endParaRPr lang="en-US" sz="1200" dirty="0"/>
              </a:p>
            </p:txBody>
          </p:sp>
          <p:sp>
            <p:nvSpPr>
              <p:cNvPr id="19" name="Text 17"/>
              <p:cNvSpPr/>
              <p:nvPr/>
            </p:nvSpPr>
            <p:spPr>
              <a:xfrm>
                <a:off x="1212221" y="4904769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dirty="0">
                    <a:solidFill>
                      <a:srgbClr val="1E2A45">
                        <a:alpha val="5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 Solís, S Rajagopalan, L Villa, MB Mohiuddin, E Boateng…</a:t>
                </a:r>
                <a:endParaRPr lang="en-US" sz="938" dirty="0"/>
              </a:p>
            </p:txBody>
          </p:sp>
          <p:sp>
            <p:nvSpPr>
              <p:cNvPr id="20" name="Text 18"/>
              <p:cNvSpPr/>
              <p:nvPr/>
            </p:nvSpPr>
            <p:spPr>
              <a:xfrm>
                <a:off x="1241415" y="5062368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i="1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Journal of Geography in Higher Education 46 (1)</a:t>
                </a:r>
                <a:endParaRPr lang="en-US" sz="938" dirty="0"/>
              </a:p>
            </p:txBody>
          </p:sp>
          <p:sp>
            <p:nvSpPr>
              <p:cNvPr id="21" name="Text 19"/>
              <p:cNvSpPr/>
              <p:nvPr/>
            </p:nvSpPr>
            <p:spPr>
              <a:xfrm>
                <a:off x="7952448" y="4497793"/>
                <a:ext cx="556676" cy="21814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1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34</a:t>
                </a:r>
                <a:endParaRPr lang="en-US" sz="1125" dirty="0"/>
              </a:p>
            </p:txBody>
          </p:sp>
          <p:sp>
            <p:nvSpPr>
              <p:cNvPr id="22" name="Text 20"/>
              <p:cNvSpPr/>
              <p:nvPr/>
            </p:nvSpPr>
            <p:spPr>
              <a:xfrm>
                <a:off x="8580883" y="4483331"/>
                <a:ext cx="480700" cy="22377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050" dirty="0">
                    <a:solidFill>
                      <a:srgbClr val="1E2A45">
                        <a:alpha val="6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2022</a:t>
                </a:r>
                <a:endParaRPr lang="en-US" sz="1050" dirty="0"/>
              </a:p>
            </p:txBody>
          </p:sp>
          <p:sp>
            <p:nvSpPr>
              <p:cNvPr id="24" name="Text 22"/>
              <p:cNvSpPr/>
              <p:nvPr/>
            </p:nvSpPr>
            <p:spPr>
              <a:xfrm>
                <a:off x="1206121" y="5297888"/>
                <a:ext cx="6862450" cy="593174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1200" b="1" dirty="0">
                    <a:solidFill>
                      <a:srgbClr val="2A5BB0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Open mapping towards sustainable development goals: voices of youthmappers on community engaged scholarship</a:t>
                </a:r>
                <a:endParaRPr lang="en-US" sz="1200" dirty="0"/>
              </a:p>
            </p:txBody>
          </p:sp>
          <p:sp>
            <p:nvSpPr>
              <p:cNvPr id="25" name="Text 23"/>
              <p:cNvSpPr/>
              <p:nvPr/>
            </p:nvSpPr>
            <p:spPr>
              <a:xfrm>
                <a:off x="1216843" y="5707323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dirty="0">
                    <a:solidFill>
                      <a:srgbClr val="1E2A45">
                        <a:alpha val="5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 Solís, M Zeballos</a:t>
                </a:r>
                <a:endParaRPr lang="en-US" sz="938" dirty="0"/>
              </a:p>
            </p:txBody>
          </p:sp>
          <p:sp>
            <p:nvSpPr>
              <p:cNvPr id="26" name="Text 24"/>
              <p:cNvSpPr/>
              <p:nvPr/>
            </p:nvSpPr>
            <p:spPr>
              <a:xfrm>
                <a:off x="1220895" y="5862051"/>
                <a:ext cx="6856351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i="1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Springer Nature</a:t>
                </a:r>
                <a:endParaRPr lang="en-US" sz="938" dirty="0"/>
              </a:p>
            </p:txBody>
          </p:sp>
          <p:sp>
            <p:nvSpPr>
              <p:cNvPr id="27" name="Text 25"/>
              <p:cNvSpPr/>
              <p:nvPr/>
            </p:nvSpPr>
            <p:spPr>
              <a:xfrm>
                <a:off x="7972969" y="5281432"/>
                <a:ext cx="556675" cy="21814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1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24</a:t>
                </a:r>
                <a:endParaRPr lang="en-US" sz="1125" dirty="0"/>
              </a:p>
            </p:txBody>
          </p:sp>
          <p:sp>
            <p:nvSpPr>
              <p:cNvPr id="28" name="Text 26"/>
              <p:cNvSpPr/>
              <p:nvPr/>
            </p:nvSpPr>
            <p:spPr>
              <a:xfrm>
                <a:off x="8601402" y="5266970"/>
                <a:ext cx="480701" cy="22377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050" dirty="0">
                    <a:solidFill>
                      <a:srgbClr val="1E2A45">
                        <a:alpha val="6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2023</a:t>
                </a:r>
                <a:endParaRPr lang="en-US" sz="1050" dirty="0"/>
              </a:p>
            </p:txBody>
          </p:sp>
          <p:sp>
            <p:nvSpPr>
              <p:cNvPr id="30" name="Text 28"/>
              <p:cNvSpPr/>
              <p:nvPr/>
            </p:nvSpPr>
            <p:spPr>
              <a:xfrm>
                <a:off x="1231628" y="6271961"/>
                <a:ext cx="7000568" cy="40273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1200" b="1" dirty="0">
                    <a:solidFill>
                      <a:srgbClr val="2A5BB0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Cities of the Future Need to Be Both Smart and Just: How We Think Open Mapping Can Help</a:t>
                </a:r>
                <a:endParaRPr lang="en-US" sz="1200" dirty="0"/>
              </a:p>
            </p:txBody>
          </p:sp>
          <p:sp>
            <p:nvSpPr>
              <p:cNvPr id="31" name="Text 29"/>
              <p:cNvSpPr/>
              <p:nvPr/>
            </p:nvSpPr>
            <p:spPr>
              <a:xfrm>
                <a:off x="1237363" y="6490961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dirty="0">
                    <a:solidFill>
                      <a:srgbClr val="1E2A45">
                        <a:alpha val="5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 Nakacwa, B Manieson</a:t>
                </a:r>
                <a:endParaRPr lang="en-US" sz="938" dirty="0"/>
              </a:p>
            </p:txBody>
          </p:sp>
          <p:sp>
            <p:nvSpPr>
              <p:cNvPr id="32" name="Text 30"/>
              <p:cNvSpPr/>
              <p:nvPr/>
            </p:nvSpPr>
            <p:spPr>
              <a:xfrm>
                <a:off x="1241415" y="6645689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i="1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Open Mapping towards Sustainable Development Goals</a:t>
                </a:r>
                <a:endParaRPr lang="en-US" sz="938" dirty="0"/>
              </a:p>
            </p:txBody>
          </p:sp>
          <p:sp>
            <p:nvSpPr>
              <p:cNvPr id="33" name="Text 31"/>
              <p:cNvSpPr/>
              <p:nvPr/>
            </p:nvSpPr>
            <p:spPr>
              <a:xfrm>
                <a:off x="7998476" y="6255505"/>
                <a:ext cx="556675" cy="21814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1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</a:t>
                </a:r>
                <a:endParaRPr lang="en-US" sz="1125" dirty="0"/>
              </a:p>
            </p:txBody>
          </p:sp>
          <p:sp>
            <p:nvSpPr>
              <p:cNvPr id="34" name="Text 32"/>
              <p:cNvSpPr/>
              <p:nvPr/>
            </p:nvSpPr>
            <p:spPr>
              <a:xfrm>
                <a:off x="8626910" y="6241044"/>
                <a:ext cx="480701" cy="22377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050" dirty="0">
                    <a:solidFill>
                      <a:srgbClr val="1E2A45">
                        <a:alpha val="6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2022</a:t>
                </a:r>
                <a:endParaRPr lang="en-US" sz="1050" dirty="0"/>
              </a:p>
            </p:txBody>
          </p:sp>
          <p:sp>
            <p:nvSpPr>
              <p:cNvPr id="36" name="Text 34"/>
              <p:cNvSpPr/>
              <p:nvPr/>
            </p:nvSpPr>
            <p:spPr>
              <a:xfrm>
                <a:off x="1252149" y="7055600"/>
                <a:ext cx="6862449" cy="593174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1200" b="1" dirty="0">
                    <a:solidFill>
                      <a:srgbClr val="2A5BB0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Combining Volunteered Geographic Information and WPdx standards to improve mapping of rural water infrastructure in Uganda</a:t>
                </a:r>
                <a:endParaRPr lang="en-US" sz="1200" dirty="0"/>
              </a:p>
            </p:txBody>
          </p:sp>
          <p:sp>
            <p:nvSpPr>
              <p:cNvPr id="37" name="Text 35"/>
              <p:cNvSpPr/>
              <p:nvPr/>
            </p:nvSpPr>
            <p:spPr>
              <a:xfrm>
                <a:off x="1262870" y="7465034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dirty="0">
                    <a:solidFill>
                      <a:srgbClr val="1E2A45">
                        <a:alpha val="5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 Nakacwa, B McCusker, K Sill, C Clark, R Nealon…</a:t>
                </a:r>
                <a:endParaRPr lang="en-US" sz="938" dirty="0"/>
              </a:p>
            </p:txBody>
          </p:sp>
          <p:sp>
            <p:nvSpPr>
              <p:cNvPr id="38" name="Text 36"/>
              <p:cNvSpPr/>
              <p:nvPr/>
            </p:nvSpPr>
            <p:spPr>
              <a:xfrm>
                <a:off x="1266922" y="7619763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i="1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Proceedings of the Academic Track at State of the Map</a:t>
                </a:r>
                <a:endParaRPr lang="en-US" sz="938" dirty="0"/>
              </a:p>
            </p:txBody>
          </p:sp>
          <p:sp>
            <p:nvSpPr>
              <p:cNvPr id="39" name="Text 37"/>
              <p:cNvSpPr/>
              <p:nvPr/>
            </p:nvSpPr>
            <p:spPr>
              <a:xfrm>
                <a:off x="8018995" y="7039144"/>
                <a:ext cx="556675" cy="21814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125" b="1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1</a:t>
                </a:r>
                <a:endParaRPr lang="en-US" sz="1125" dirty="0"/>
              </a:p>
            </p:txBody>
          </p:sp>
          <p:sp>
            <p:nvSpPr>
              <p:cNvPr id="40" name="Text 38"/>
              <p:cNvSpPr/>
              <p:nvPr/>
            </p:nvSpPr>
            <p:spPr>
              <a:xfrm>
                <a:off x="8647430" y="7024682"/>
                <a:ext cx="480700" cy="22377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050" dirty="0">
                    <a:solidFill>
                      <a:srgbClr val="1E2A45">
                        <a:alpha val="6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2022</a:t>
                </a:r>
                <a:endParaRPr lang="en-US" sz="1050" dirty="0"/>
              </a:p>
            </p:txBody>
          </p:sp>
          <p:sp>
            <p:nvSpPr>
              <p:cNvPr id="41" name="Text 39"/>
              <p:cNvSpPr/>
              <p:nvPr/>
            </p:nvSpPr>
            <p:spPr>
              <a:xfrm>
                <a:off x="1277656" y="8029674"/>
                <a:ext cx="6857313" cy="40273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1200" b="1" dirty="0">
                    <a:solidFill>
                      <a:srgbClr val="2A5BB0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A National Critical Minerals and Materials Prospectus and Resource Assessment Methodology</a:t>
                </a:r>
                <a:endParaRPr lang="en-US" sz="1200" dirty="0"/>
              </a:p>
            </p:txBody>
          </p:sp>
          <p:sp>
            <p:nvSpPr>
              <p:cNvPr id="42" name="Text 40"/>
              <p:cNvSpPr/>
              <p:nvPr/>
            </p:nvSpPr>
            <p:spPr>
              <a:xfrm>
                <a:off x="1283390" y="8248674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dirty="0">
                    <a:solidFill>
                      <a:srgbClr val="1E2A45">
                        <a:alpha val="5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A Wendt, C Creason, D Justman, N Maymi, R Yesenchak, S Nakacwa…</a:t>
                </a:r>
                <a:endParaRPr lang="en-US" sz="938" dirty="0"/>
              </a:p>
            </p:txBody>
          </p:sp>
          <p:sp>
            <p:nvSpPr>
              <p:cNvPr id="43" name="Text 41"/>
              <p:cNvSpPr/>
              <p:nvPr/>
            </p:nvSpPr>
            <p:spPr>
              <a:xfrm>
                <a:off x="1287442" y="8403402"/>
                <a:ext cx="6856350" cy="36703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lnSpc>
                    <a:spcPct val="130000"/>
                  </a:lnSpc>
                  <a:buNone/>
                </a:pPr>
                <a:r>
                  <a:rPr lang="en-US" sz="938" i="1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National Energy Technology Laboratory (NETL)</a:t>
                </a:r>
                <a:endParaRPr lang="en-US" sz="938" dirty="0"/>
              </a:p>
            </p:txBody>
          </p:sp>
          <p:sp>
            <p:nvSpPr>
              <p:cNvPr id="44" name="Text 42"/>
              <p:cNvSpPr/>
              <p:nvPr/>
            </p:nvSpPr>
            <p:spPr>
              <a:xfrm>
                <a:off x="8044503" y="8013217"/>
                <a:ext cx="557274" cy="24100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125" dirty="0">
                    <a:solidFill>
                      <a:srgbClr val="1E2A45">
                        <a:alpha val="4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–</a:t>
                </a:r>
                <a:endParaRPr lang="en-US" sz="1125" dirty="0"/>
              </a:p>
            </p:txBody>
          </p:sp>
          <p:sp>
            <p:nvSpPr>
              <p:cNvPr id="45" name="Text 43"/>
              <p:cNvSpPr/>
              <p:nvPr/>
            </p:nvSpPr>
            <p:spPr>
              <a:xfrm>
                <a:off x="8672937" y="7998757"/>
                <a:ext cx="480701" cy="22377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050" dirty="0">
                    <a:solidFill>
                      <a:srgbClr val="1E2A45">
                        <a:alpha val="60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2025</a:t>
                </a:r>
                <a:endParaRPr lang="en-US" sz="1050" dirty="0"/>
              </a:p>
            </p:txBody>
          </p:sp>
          <p:sp>
            <p:nvSpPr>
              <p:cNvPr id="46" name="Shape 44"/>
              <p:cNvSpPr/>
              <p:nvPr/>
            </p:nvSpPr>
            <p:spPr>
              <a:xfrm rot="156000">
                <a:off x="7230500" y="2856393"/>
                <a:ext cx="2247900" cy="1409700"/>
              </a:xfrm>
              <a:prstGeom prst="roundRect">
                <a:avLst>
                  <a:gd name="adj" fmla="val 8108"/>
                </a:avLst>
              </a:prstGeom>
              <a:solidFill>
                <a:srgbClr val="FFFFFF"/>
              </a:solidFill>
              <a:ln w="7620">
                <a:solidFill>
                  <a:srgbClr val="1E2A45">
                    <a:alpha val="14000"/>
                  </a:srgbClr>
                </a:solidFill>
                <a:prstDash val="solid"/>
              </a:ln>
              <a:effectLst>
                <a:outerShdw blurRad="514350" dist="266700" dir="5400000" algn="bl" rotWithShape="0">
                  <a:srgbClr val="1E2A45">
                    <a:alpha val="6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45"/>
              <p:cNvSpPr/>
              <p:nvPr/>
            </p:nvSpPr>
            <p:spPr>
              <a:xfrm>
                <a:off x="7417790" y="2979328"/>
                <a:ext cx="2081411" cy="219132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975" b="1" kern="0" spc="30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Cited by</a:t>
                </a:r>
                <a:endParaRPr lang="en-US" sz="975" dirty="0"/>
              </a:p>
            </p:txBody>
          </p:sp>
          <p:sp>
            <p:nvSpPr>
              <p:cNvPr id="48" name="Text 46"/>
              <p:cNvSpPr/>
              <p:nvPr/>
            </p:nvSpPr>
            <p:spPr>
              <a:xfrm>
                <a:off x="8324186" y="3247801"/>
                <a:ext cx="222597" cy="200843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r">
                  <a:buNone/>
                </a:pPr>
                <a:r>
                  <a:rPr lang="en-US" sz="975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All</a:t>
                </a:r>
                <a:endParaRPr lang="en-US" sz="975" dirty="0"/>
              </a:p>
            </p:txBody>
          </p:sp>
          <p:sp>
            <p:nvSpPr>
              <p:cNvPr id="49" name="Text 47"/>
              <p:cNvSpPr/>
              <p:nvPr/>
            </p:nvSpPr>
            <p:spPr>
              <a:xfrm>
                <a:off x="8619883" y="3253479"/>
                <a:ext cx="685308" cy="209727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/>
              </a:bodyPr>
              <a:lstStyle/>
              <a:p>
                <a:pPr marL="0" indent="0" algn="r">
                  <a:buNone/>
                </a:pPr>
                <a:r>
                  <a:rPr lang="en-US" sz="975" dirty="0">
                    <a:solidFill>
                      <a:srgbClr val="1E2A45">
                        <a:alpha val="45000"/>
                      </a:srgbClr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Since 2021</a:t>
                </a:r>
                <a:endParaRPr lang="en-US" sz="975" dirty="0"/>
              </a:p>
            </p:txBody>
          </p:sp>
          <p:sp>
            <p:nvSpPr>
              <p:cNvPr id="50" name="Text 48"/>
              <p:cNvSpPr/>
              <p:nvPr/>
            </p:nvSpPr>
            <p:spPr>
              <a:xfrm>
                <a:off x="7408172" y="3465013"/>
                <a:ext cx="914580" cy="21412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975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Citations</a:t>
                </a:r>
                <a:endParaRPr lang="en-US" sz="975" dirty="0"/>
              </a:p>
            </p:txBody>
          </p:sp>
          <p:sp>
            <p:nvSpPr>
              <p:cNvPr id="51" name="Text 49"/>
              <p:cNvSpPr/>
              <p:nvPr/>
            </p:nvSpPr>
            <p:spPr>
              <a:xfrm>
                <a:off x="8319797" y="3491596"/>
                <a:ext cx="222305" cy="185605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 lnSpcReduction="10000"/>
              </a:bodyPr>
              <a:lstStyle/>
              <a:p>
                <a:pPr marL="0" indent="0" algn="r">
                  <a:buNone/>
                </a:pPr>
                <a:r>
                  <a:rPr lang="en-US" sz="975" b="1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61</a:t>
                </a:r>
                <a:endParaRPr lang="en-US" sz="975" dirty="0"/>
              </a:p>
            </p:txBody>
          </p:sp>
          <p:sp>
            <p:nvSpPr>
              <p:cNvPr id="52" name="Text 50"/>
              <p:cNvSpPr/>
              <p:nvPr/>
            </p:nvSpPr>
            <p:spPr>
              <a:xfrm>
                <a:off x="8615348" y="3489656"/>
                <a:ext cx="685307" cy="209727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r">
                  <a:buNone/>
                </a:pPr>
                <a:r>
                  <a:rPr lang="en-US" sz="975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60</a:t>
                </a:r>
                <a:endParaRPr lang="en-US" sz="975" dirty="0"/>
              </a:p>
            </p:txBody>
          </p:sp>
          <p:sp>
            <p:nvSpPr>
              <p:cNvPr id="53" name="Text 51"/>
              <p:cNvSpPr/>
              <p:nvPr/>
            </p:nvSpPr>
            <p:spPr>
              <a:xfrm>
                <a:off x="7403637" y="3701190"/>
                <a:ext cx="914579" cy="21412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975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h-index</a:t>
                </a:r>
                <a:endParaRPr lang="en-US" sz="975" dirty="0"/>
              </a:p>
            </p:txBody>
          </p:sp>
          <p:sp>
            <p:nvSpPr>
              <p:cNvPr id="54" name="Text 52"/>
              <p:cNvSpPr/>
              <p:nvPr/>
            </p:nvSpPr>
            <p:spPr>
              <a:xfrm>
                <a:off x="8315263" y="3727773"/>
                <a:ext cx="222304" cy="185605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 lnSpcReduction="10000"/>
              </a:bodyPr>
              <a:lstStyle/>
              <a:p>
                <a:pPr marL="0" indent="0" algn="r">
                  <a:buNone/>
                </a:pPr>
                <a:r>
                  <a:rPr lang="en-US" sz="975" b="1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</a:t>
                </a:r>
                <a:endParaRPr lang="en-US" sz="975" dirty="0"/>
              </a:p>
            </p:txBody>
          </p:sp>
          <p:sp>
            <p:nvSpPr>
              <p:cNvPr id="55" name="Text 53"/>
              <p:cNvSpPr/>
              <p:nvPr/>
            </p:nvSpPr>
            <p:spPr>
              <a:xfrm>
                <a:off x="8610813" y="3725832"/>
                <a:ext cx="685307" cy="209727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r">
                  <a:buNone/>
                </a:pPr>
                <a:r>
                  <a:rPr lang="en-US" sz="975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</a:t>
                </a:r>
                <a:endParaRPr lang="en-US" sz="975" dirty="0"/>
              </a:p>
            </p:txBody>
          </p:sp>
          <p:sp>
            <p:nvSpPr>
              <p:cNvPr id="56" name="Text 54"/>
              <p:cNvSpPr/>
              <p:nvPr/>
            </p:nvSpPr>
            <p:spPr>
              <a:xfrm>
                <a:off x="7399102" y="3937366"/>
                <a:ext cx="914579" cy="214129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975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i10-index</a:t>
                </a:r>
                <a:endParaRPr lang="en-US" sz="975" dirty="0"/>
              </a:p>
            </p:txBody>
          </p:sp>
          <p:sp>
            <p:nvSpPr>
              <p:cNvPr id="57" name="Text 55"/>
              <p:cNvSpPr/>
              <p:nvPr/>
            </p:nvSpPr>
            <p:spPr>
              <a:xfrm>
                <a:off x="8310728" y="3963949"/>
                <a:ext cx="222304" cy="185605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fontScale="92500" lnSpcReduction="10000"/>
              </a:bodyPr>
              <a:lstStyle/>
              <a:p>
                <a:pPr marL="0" indent="0" algn="r">
                  <a:buNone/>
                </a:pPr>
                <a:r>
                  <a:rPr lang="en-US" sz="975" b="1" dirty="0">
                    <a:solidFill>
                      <a:srgbClr val="E2592A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</a:t>
                </a:r>
                <a:endParaRPr lang="en-US" sz="975" dirty="0"/>
              </a:p>
            </p:txBody>
          </p:sp>
          <p:sp>
            <p:nvSpPr>
              <p:cNvPr id="58" name="Text 56"/>
              <p:cNvSpPr/>
              <p:nvPr/>
            </p:nvSpPr>
            <p:spPr>
              <a:xfrm>
                <a:off x="8606279" y="3962008"/>
                <a:ext cx="685307" cy="209727"/>
              </a:xfrm>
              <a:prstGeom prst="rect">
                <a:avLst/>
              </a:prstGeom>
              <a:noFill/>
              <a:ln/>
            </p:spPr>
            <p:txBody>
              <a:bodyPr wrap="square" lIns="25400" tIns="25400" rIns="25400" bIns="25400" rtlCol="0" anchor="t">
                <a:normAutofit lnSpcReduction="10000"/>
              </a:bodyPr>
              <a:lstStyle/>
              <a:p>
                <a:pPr marL="0" indent="0" algn="r">
                  <a:buNone/>
                </a:pPr>
                <a:r>
                  <a:rPr lang="en-US" sz="975" dirty="0">
                    <a:solidFill>
                      <a:srgbClr val="1E2A45"/>
                    </a:solidFill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</a:t>
                </a:r>
                <a:endParaRPr lang="en-US" sz="975" dirty="0"/>
              </a:p>
            </p:txBody>
          </p:sp>
        </p:grpSp>
        <p:sp>
          <p:nvSpPr>
            <p:cNvPr id="59" name="Text 57"/>
            <p:cNvSpPr/>
            <p:nvPr/>
          </p:nvSpPr>
          <p:spPr>
            <a:xfrm>
              <a:off x="914269" y="2972545"/>
              <a:ext cx="8274344" cy="394335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92500" lnSpcReduction="20000"/>
            </a:bodyPr>
            <a:lstStyle/>
            <a:p>
              <a:pPr marL="0" indent="0" algn="l">
                <a:lnSpc>
                  <a:spcPct val="110000"/>
                </a:lnSpc>
                <a:buNone/>
              </a:pPr>
              <a:r>
                <a:rPr lang="en-US" sz="2550" b="1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Building &amp; scaling a geo-learning community</a:t>
              </a:r>
              <a:endParaRPr lang="en-US" sz="2550" dirty="0"/>
            </a:p>
          </p:txBody>
        </p:sp>
        <p:sp>
          <p:nvSpPr>
            <p:cNvPr id="66" name="Text 63"/>
            <p:cNvSpPr/>
            <p:nvPr/>
          </p:nvSpPr>
          <p:spPr>
            <a:xfrm>
              <a:off x="1088470" y="8267393"/>
              <a:ext cx="1872984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lnSpcReduction="1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40 → 400+ </a:t>
              </a:r>
              <a:r>
                <a:rPr lang="en-US" sz="1350" dirty="0">
                  <a:solidFill>
                    <a:srgbClr val="1E2A45">
                      <a:alpha val="72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chapters</a:t>
              </a:r>
              <a:endParaRPr lang="en-US" sz="1350" dirty="0"/>
            </a:p>
          </p:txBody>
        </p:sp>
        <p:sp>
          <p:nvSpPr>
            <p:cNvPr id="67" name="Shape 64"/>
            <p:cNvSpPr/>
            <p:nvPr/>
          </p:nvSpPr>
          <p:spPr>
            <a:xfrm>
              <a:off x="2981682" y="8361691"/>
              <a:ext cx="47625" cy="47625"/>
            </a:xfrm>
            <a:prstGeom prst="ellipse">
              <a:avLst/>
            </a:prstGeom>
            <a:solidFill>
              <a:srgbClr val="1E2A45">
                <a:alpha val="28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65"/>
            <p:cNvSpPr/>
            <p:nvPr/>
          </p:nvSpPr>
          <p:spPr>
            <a:xfrm>
              <a:off x="3219807" y="8267393"/>
              <a:ext cx="1176457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lnSpcReduction="1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80+ </a:t>
              </a:r>
              <a:r>
                <a:rPr lang="en-US" sz="1350" dirty="0">
                  <a:solidFill>
                    <a:srgbClr val="1E2A45">
                      <a:alpha val="72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countries</a:t>
              </a:r>
              <a:endParaRPr lang="en-US" sz="1350" dirty="0"/>
            </a:p>
          </p:txBody>
        </p:sp>
        <p:sp>
          <p:nvSpPr>
            <p:cNvPr id="69" name="Shape 66"/>
            <p:cNvSpPr/>
            <p:nvPr/>
          </p:nvSpPr>
          <p:spPr>
            <a:xfrm>
              <a:off x="4510564" y="8361691"/>
              <a:ext cx="47625" cy="47625"/>
            </a:xfrm>
            <a:prstGeom prst="ellipse">
              <a:avLst/>
            </a:prstGeom>
            <a:solidFill>
              <a:srgbClr val="1E2A45">
                <a:alpha val="28000"/>
              </a:srgbClr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67"/>
            <p:cNvSpPr/>
            <p:nvPr/>
          </p:nvSpPr>
          <p:spPr>
            <a:xfrm>
              <a:off x="4748689" y="8267393"/>
              <a:ext cx="2396597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lnSpcReduction="1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26M+ </a:t>
              </a:r>
              <a:r>
                <a:rPr lang="en-US" sz="1350" dirty="0">
                  <a:solidFill>
                    <a:srgbClr val="1E2A45">
                      <a:alpha val="72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OpenStreetMap edits</a:t>
              </a:r>
              <a:endParaRPr lang="en-US" sz="1350" dirty="0"/>
            </a:p>
          </p:txBody>
        </p:sp>
        <p:pic>
          <p:nvPicPr>
            <p:cNvPr id="74" name="Graphic 73" descr="Branching diagram outline">
              <a:extLst>
                <a:ext uri="{FF2B5EF4-FFF2-40B4-BE49-F238E27FC236}">
                  <a16:creationId xmlns:a16="http://schemas.microsoft.com/office/drawing/2014/main" id="{0797E3B5-5CA3-0EB3-77B4-F8DAB743D8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5591" y="7500123"/>
              <a:ext cx="914400" cy="914400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FD666B9-638A-9F77-C5B8-2BDDF6A33459}"/>
                </a:ext>
              </a:extLst>
            </p:cNvPr>
            <p:cNvGrpSpPr/>
            <p:nvPr/>
          </p:nvGrpSpPr>
          <p:grpSpPr>
            <a:xfrm>
              <a:off x="718949" y="3738666"/>
              <a:ext cx="6876885" cy="4296093"/>
              <a:chOff x="718949" y="3738666"/>
              <a:chExt cx="6876885" cy="429609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AF3534A-6460-6A40-A27E-F14E895CD1D0}"/>
                  </a:ext>
                </a:extLst>
              </p:cNvPr>
              <p:cNvGrpSpPr/>
              <p:nvPr/>
            </p:nvGrpSpPr>
            <p:grpSpPr>
              <a:xfrm rot="247595">
                <a:off x="718949" y="3738666"/>
                <a:ext cx="6855712" cy="4008585"/>
                <a:chOff x="9723769" y="3681830"/>
                <a:chExt cx="7764012" cy="4651175"/>
              </a:xfrm>
            </p:grpSpPr>
            <p:sp>
              <p:nvSpPr>
                <p:cNvPr id="60" name="Shape 58"/>
                <p:cNvSpPr/>
                <p:nvPr/>
              </p:nvSpPr>
              <p:spPr>
                <a:xfrm>
                  <a:off x="9851588" y="3681830"/>
                  <a:ext cx="7636193" cy="4651175"/>
                </a:xfrm>
                <a:prstGeom prst="roundRect">
                  <a:avLst>
                    <a:gd name="adj" fmla="val 4096"/>
                  </a:avLst>
                </a:prstGeom>
                <a:solidFill>
                  <a:srgbClr val="FFFCF7"/>
                </a:solidFill>
                <a:ln/>
                <a:effectLst>
                  <a:outerShdw blurRad="628650" dist="342900" dir="5400000" algn="bl" rotWithShape="0">
                    <a:srgbClr val="1E2A45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61" name="Image 0" descr="preencoded.png"/>
                <p:cNvPicPr>
                  <a:picLocks noChangeAspect="1"/>
                </p:cNvPicPr>
                <p:nvPr/>
              </p:nvPicPr>
              <p:blipFill>
                <a:blip r:embed="rId4"/>
                <a:srcRect l="18061" r="18061"/>
                <a:stretch/>
              </p:blipFill>
              <p:spPr>
                <a:xfrm>
                  <a:off x="9969651" y="3803516"/>
                  <a:ext cx="7400066" cy="4407802"/>
                </a:xfrm>
                <a:prstGeom prst="rect">
                  <a:avLst/>
                </a:prstGeom>
              </p:spPr>
            </p:pic>
            <p:sp>
              <p:nvSpPr>
                <p:cNvPr id="62" name="Shape 59"/>
                <p:cNvSpPr/>
                <p:nvPr/>
              </p:nvSpPr>
              <p:spPr>
                <a:xfrm>
                  <a:off x="9723769" y="7273271"/>
                  <a:ext cx="3287020" cy="735487"/>
                </a:xfrm>
                <a:prstGeom prst="roundRect">
                  <a:avLst>
                    <a:gd name="adj" fmla="val 18131"/>
                  </a:avLst>
                </a:prstGeom>
                <a:solidFill>
                  <a:srgbClr val="FFFFFF"/>
                </a:solidFill>
                <a:ln/>
                <a:effectLst>
                  <a:outerShdw blurRad="400050" dist="209550" dir="5400000" algn="bl" rotWithShape="0">
                    <a:srgbClr val="1E2A45">
                      <a:alpha val="55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Shape 60"/>
                <p:cNvSpPr/>
                <p:nvPr/>
              </p:nvSpPr>
              <p:spPr>
                <a:xfrm>
                  <a:off x="9915317" y="7426548"/>
                  <a:ext cx="97711" cy="97710"/>
                </a:xfrm>
                <a:prstGeom prst="ellipse">
                  <a:avLst/>
                </a:prstGeom>
                <a:solidFill>
                  <a:srgbClr val="E2592A"/>
                </a:solidFill>
                <a:ln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Text 61"/>
                <p:cNvSpPr/>
                <p:nvPr/>
              </p:nvSpPr>
              <p:spPr>
                <a:xfrm>
                  <a:off x="10056961" y="7362606"/>
                  <a:ext cx="2166439" cy="237467"/>
                </a:xfrm>
                <a:prstGeom prst="rect">
                  <a:avLst/>
                </a:prstGeom>
                <a:noFill/>
                <a:ln/>
              </p:spPr>
              <p:txBody>
                <a:bodyPr wrap="square" lIns="25400" tIns="25400" rIns="25400" bIns="25400" rtlCol="0" anchor="t">
                  <a:normAutofit fontScale="85000" lnSpcReduction="10000"/>
                </a:bodyPr>
                <a:lstStyle/>
                <a:p>
                  <a:pPr marL="0" indent="0" algn="l">
                    <a:buNone/>
                  </a:pPr>
                  <a:r>
                    <a:rPr lang="en-US" sz="975" b="1" kern="0" spc="150" dirty="0">
                      <a:solidFill>
                        <a:srgbClr val="E2592A"/>
                      </a:solidFill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YOUTHMAPPERS NETWORK</a:t>
                  </a:r>
                  <a:endParaRPr lang="en-US" sz="975" dirty="0"/>
                </a:p>
              </p:txBody>
            </p:sp>
            <p:sp>
              <p:nvSpPr>
                <p:cNvPr id="65" name="Text 62"/>
                <p:cNvSpPr/>
                <p:nvPr/>
              </p:nvSpPr>
              <p:spPr>
                <a:xfrm>
                  <a:off x="9915317" y="7583291"/>
                  <a:ext cx="3205042" cy="324207"/>
                </a:xfrm>
                <a:prstGeom prst="rect">
                  <a:avLst/>
                </a:prstGeom>
                <a:noFill/>
                <a:ln/>
              </p:spPr>
              <p:txBody>
                <a:bodyPr wrap="square" lIns="25400" tIns="25400" rIns="25400" bIns="25400" rtlCol="0" anchor="t">
                  <a:normAutofit fontScale="85000" lnSpcReduction="10000"/>
                </a:bodyPr>
                <a:lstStyle/>
                <a:p>
                  <a:pPr marL="0" indent="0" algn="l">
                    <a:lnSpc>
                      <a:spcPct val="105000"/>
                    </a:lnSpc>
                    <a:buNone/>
                  </a:pPr>
                  <a:r>
                    <a:rPr lang="en-US" sz="1575" b="1" dirty="0">
                      <a:solidFill>
                        <a:srgbClr val="1E2A45"/>
                      </a:solidFill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We build mappers, not just maps</a:t>
                  </a:r>
                  <a:endParaRPr lang="en-US" sz="1575" dirty="0"/>
                </a:p>
              </p:txBody>
            </p:sp>
          </p:grpSp>
          <p:pic>
            <p:nvPicPr>
              <p:cNvPr id="79" name="Picture 78" descr="Smiley Face SVG, Happy Face SVG, Smile SVG, Yellow Smiley ...">
                <a:extLst>
                  <a:ext uri="{FF2B5EF4-FFF2-40B4-BE49-F238E27FC236}">
                    <a16:creationId xmlns:a16="http://schemas.microsoft.com/office/drawing/2014/main" id="{A342A0C5-8B85-4F97-1BC8-99D50DF3F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397687">
                <a:off x="6878907" y="7317832"/>
                <a:ext cx="716927" cy="716927"/>
              </a:xfrm>
              <a:prstGeom prst="flowChartConnector">
                <a:avLst/>
              </a:prstGeom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A995F-725E-8067-9858-D5E10D209E2E}"/>
              </a:ext>
            </a:extLst>
          </p:cNvPr>
          <p:cNvGrpSpPr/>
          <p:nvPr/>
        </p:nvGrpSpPr>
        <p:grpSpPr>
          <a:xfrm>
            <a:off x="1143000" y="-1333500"/>
            <a:ext cx="18097500" cy="12645081"/>
            <a:chOff x="1143000" y="-1333500"/>
            <a:chExt cx="18097500" cy="12645081"/>
          </a:xfrm>
        </p:grpSpPr>
        <p:sp>
          <p:nvSpPr>
            <p:cNvPr id="2" name="Shape 0"/>
            <p:cNvSpPr/>
            <p:nvPr/>
          </p:nvSpPr>
          <p:spPr>
            <a:xfrm>
              <a:off x="14859000" y="-1333500"/>
              <a:ext cx="4381500" cy="4381500"/>
            </a:xfrm>
            <a:prstGeom prst="ellipse">
              <a:avLst/>
            </a:prstGeom>
            <a:solidFill>
              <a:srgbClr val="F3E3CB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Shape 1"/>
            <p:cNvSpPr/>
            <p:nvPr/>
          </p:nvSpPr>
          <p:spPr>
            <a:xfrm>
              <a:off x="13716000" y="9025581"/>
              <a:ext cx="2286000" cy="2286000"/>
            </a:xfrm>
            <a:prstGeom prst="ellipse">
              <a:avLst/>
            </a:prstGeom>
            <a:ln w="45720">
              <a:solidFill>
                <a:srgbClr val="2E7D6B">
                  <a:alpha val="5000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Shape 2"/>
            <p:cNvSpPr/>
            <p:nvPr/>
          </p:nvSpPr>
          <p:spPr>
            <a:xfrm>
              <a:off x="14668500" y="1644384"/>
              <a:ext cx="190500" cy="190500"/>
            </a:xfrm>
            <a:prstGeom prst="ellipse">
              <a:avLst/>
            </a:prstGeom>
            <a:solidFill>
              <a:srgbClr val="E2592A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3"/>
            <p:cNvSpPr/>
            <p:nvPr/>
          </p:nvSpPr>
          <p:spPr>
            <a:xfrm>
              <a:off x="1143000" y="3097887"/>
              <a:ext cx="10503956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lnSpcReduction="10000"/>
            </a:bodyPr>
            <a:lstStyle/>
            <a:p>
              <a:pPr marL="0" indent="0" algn="l">
                <a:buNone/>
              </a:pPr>
              <a:r>
                <a:rPr lang="en-US" sz="1575" b="1" kern="0" spc="375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LET'S CONNECT</a:t>
              </a:r>
              <a:endParaRPr lang="en-US" sz="1575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1143000" y="3600807"/>
              <a:ext cx="9835522" cy="1979533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/>
            </a:bodyPr>
            <a:lstStyle/>
            <a:p>
              <a:pPr marL="0" indent="0" algn="l">
                <a:lnSpc>
                  <a:spcPct val="98000"/>
                </a:lnSpc>
                <a:buNone/>
              </a:pPr>
              <a:r>
                <a:rPr lang="en-US" sz="7800" b="1" kern="0" spc="-187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Like what you see?</a:t>
              </a:r>
              <a:endParaRPr lang="en-US" sz="78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1143000" y="5827990"/>
              <a:ext cx="10503956" cy="442913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92500" lnSpcReduction="20000"/>
            </a:bodyPr>
            <a:lstStyle/>
            <a:p>
              <a:pPr marL="0" indent="0" algn="l">
                <a:lnSpc>
                  <a:spcPct val="125000"/>
                </a:lnSpc>
                <a:buNone/>
              </a:pPr>
              <a:r>
                <a:rPr lang="en-US" sz="2550" b="1" dirty="0">
                  <a:solidFill>
                    <a:srgbClr val="1E2A45">
                      <a:alpha val="85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Open to </a:t>
              </a:r>
              <a:r>
                <a:rPr lang="en-US" sz="2550" b="1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Research Science </a:t>
              </a:r>
              <a:r>
                <a:rPr lang="en-US" sz="2550" b="1" dirty="0">
                  <a:solidFill>
                    <a:srgbClr val="1E2A45">
                      <a:alpha val="85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&amp; </a:t>
              </a:r>
              <a:r>
                <a:rPr lang="en-US" sz="2550" b="1" dirty="0">
                  <a:solidFill>
                    <a:srgbClr val="E2592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AI Engineering </a:t>
              </a:r>
              <a:r>
                <a:rPr lang="en-US" sz="2550" b="1" dirty="0">
                  <a:solidFill>
                    <a:srgbClr val="1E2A45">
                      <a:alpha val="85000"/>
                    </a:srgb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roles.</a:t>
              </a:r>
              <a:endParaRPr lang="en-US" sz="2550" dirty="0"/>
            </a:p>
          </p:txBody>
        </p:sp>
        <p:sp>
          <p:nvSpPr>
            <p:cNvPr id="8" name="Shape 6"/>
            <p:cNvSpPr/>
            <p:nvPr/>
          </p:nvSpPr>
          <p:spPr>
            <a:xfrm>
              <a:off x="1143000" y="6670953"/>
              <a:ext cx="2472571" cy="518160"/>
            </a:xfrm>
            <a:prstGeom prst="roundRect">
              <a:avLst>
                <a:gd name="adj" fmla="val 50000"/>
              </a:avLst>
            </a:prstGeom>
            <a:solidFill>
              <a:srgbClr val="1E2A45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1371600" y="6804303"/>
              <a:ext cx="2091571" cy="28956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70000" lnSpcReduction="2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FAF3E8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stellamarisus16@gmail.com</a:t>
              </a:r>
              <a:endParaRPr lang="en-US" sz="1575" dirty="0"/>
            </a:p>
          </p:txBody>
        </p:sp>
        <p:sp>
          <p:nvSpPr>
            <p:cNvPr id="10" name="Shape 8"/>
            <p:cNvSpPr/>
            <p:nvPr/>
          </p:nvSpPr>
          <p:spPr>
            <a:xfrm>
              <a:off x="3748921" y="6670953"/>
              <a:ext cx="2784991" cy="518160"/>
            </a:xfrm>
            <a:prstGeom prst="roundRect">
              <a:avLst>
                <a:gd name="adj" fmla="val 50000"/>
              </a:avLst>
            </a:prstGeom>
            <a:ln w="7620">
              <a:solidFill>
                <a:srgbClr val="1E2A45">
                  <a:alpha val="2200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9"/>
            <p:cNvSpPr/>
            <p:nvPr/>
          </p:nvSpPr>
          <p:spPr>
            <a:xfrm>
              <a:off x="3985141" y="6811923"/>
              <a:ext cx="2396101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85000" lnSpcReduction="1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linkedin.com/in/stellawava</a:t>
              </a:r>
              <a:endParaRPr lang="en-US" sz="1575" dirty="0"/>
            </a:p>
          </p:txBody>
        </p:sp>
        <p:sp>
          <p:nvSpPr>
            <p:cNvPr id="12" name="Shape 10"/>
            <p:cNvSpPr/>
            <p:nvPr/>
          </p:nvSpPr>
          <p:spPr>
            <a:xfrm>
              <a:off x="6667262" y="6670953"/>
              <a:ext cx="2040136" cy="518160"/>
            </a:xfrm>
            <a:prstGeom prst="roundRect">
              <a:avLst>
                <a:gd name="adj" fmla="val 50000"/>
              </a:avLst>
            </a:prstGeom>
            <a:ln w="7620">
              <a:solidFill>
                <a:srgbClr val="1E2A45">
                  <a:alpha val="2200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11"/>
            <p:cNvSpPr/>
            <p:nvPr/>
          </p:nvSpPr>
          <p:spPr>
            <a:xfrm>
              <a:off x="6903482" y="6811923"/>
              <a:ext cx="1643896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85000" lnSpcReduction="1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stelladataarc.com</a:t>
              </a:r>
              <a:endParaRPr lang="en-US" sz="1575" dirty="0"/>
            </a:p>
          </p:txBody>
        </p:sp>
        <p:sp>
          <p:nvSpPr>
            <p:cNvPr id="14" name="Shape 12"/>
            <p:cNvSpPr/>
            <p:nvPr/>
          </p:nvSpPr>
          <p:spPr>
            <a:xfrm>
              <a:off x="8840748" y="6670953"/>
              <a:ext cx="1851303" cy="518160"/>
            </a:xfrm>
            <a:prstGeom prst="roundRect">
              <a:avLst>
                <a:gd name="adj" fmla="val 50000"/>
              </a:avLst>
            </a:prstGeom>
            <a:ln w="7620">
              <a:solidFill>
                <a:srgbClr val="1E2A45">
                  <a:alpha val="2200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13"/>
            <p:cNvSpPr/>
            <p:nvPr/>
          </p:nvSpPr>
          <p:spPr>
            <a:xfrm>
              <a:off x="9076968" y="6811923"/>
              <a:ext cx="1455063" cy="274320"/>
            </a:xfrm>
            <a:prstGeom prst="rect">
              <a:avLst/>
            </a:prstGeom>
            <a:noFill/>
            <a:ln/>
          </p:spPr>
          <p:txBody>
            <a:bodyPr wrap="square" lIns="25400" tIns="25400" rIns="25400" bIns="25400" rtlCol="0" anchor="t">
              <a:normAutofit fontScale="85000" lnSpcReduction="10000"/>
            </a:bodyPr>
            <a:lstStyle/>
            <a:p>
              <a:pPr marL="0" indent="0" algn="l">
                <a:buNone/>
              </a:pPr>
              <a:r>
                <a:rPr lang="en-US" sz="1575" b="1" dirty="0">
                  <a:solidFill>
                    <a:srgbClr val="1E2A4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Google Scholar</a:t>
              </a:r>
              <a:endParaRPr lang="en-US" sz="1575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499</Words>
  <Application>Microsoft Office PowerPoint</Application>
  <PresentationFormat>Custom</PresentationFormat>
  <Paragraphs>87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STELLA WAVAMUNNO</cp:lastModifiedBy>
  <cp:revision>4</cp:revision>
  <dcterms:created xsi:type="dcterms:W3CDTF">2026-06-19T21:26:53Z</dcterms:created>
  <dcterms:modified xsi:type="dcterms:W3CDTF">2026-06-19T23:37:50Z</dcterms:modified>
</cp:coreProperties>
</file>